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4" r:id="rId13"/>
    <p:sldId id="284" r:id="rId14"/>
    <p:sldId id="278" r:id="rId15"/>
    <p:sldId id="282" r:id="rId16"/>
    <p:sldId id="277" r:id="rId17"/>
    <p:sldId id="283" r:id="rId18"/>
    <p:sldId id="279" r:id="rId19"/>
    <p:sldId id="285" r:id="rId20"/>
    <p:sldId id="28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013FF0-CB7F-499A-BC43-F3F2310A00EC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005450-6181-4D42-9C7D-09FE204C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tanja29@tut.by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Литвинович</a:t>
            </a:r>
            <a:r>
              <a:rPr lang="ru-RU" dirty="0" smtClean="0"/>
              <a:t> Татьяна Викторовна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491880" y="2420888"/>
            <a:ext cx="4968552" cy="37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Государственное учреждение образования </a:t>
            </a:r>
          </a:p>
          <a:p>
            <a:pPr marL="0" indent="0">
              <a:buNone/>
            </a:pPr>
            <a:r>
              <a:rPr lang="ru-RU" dirty="0" smtClean="0"/>
              <a:t>«Гимназия имени </a:t>
            </a:r>
            <a:r>
              <a:rPr lang="ru-RU" dirty="0" err="1" smtClean="0"/>
              <a:t>Я.Купалы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г. Мозыря,</a:t>
            </a:r>
          </a:p>
          <a:p>
            <a:pPr marL="0" indent="0">
              <a:buNone/>
            </a:pPr>
            <a:r>
              <a:rPr lang="ru-RU" dirty="0" smtClean="0"/>
              <a:t> учитель биологии высшей квалификационной категории (2016г), </a:t>
            </a:r>
          </a:p>
          <a:p>
            <a:pPr marL="0" indent="0">
              <a:buNone/>
            </a:pPr>
            <a:r>
              <a:rPr lang="ru-RU" dirty="0" smtClean="0"/>
              <a:t>педагогический стаж 15 лет.</a:t>
            </a:r>
            <a:endParaRPr lang="ru-RU" dirty="0"/>
          </a:p>
        </p:txBody>
      </p:sp>
      <p:pic>
        <p:nvPicPr>
          <p:cNvPr id="2051" name="Picture 3" descr="C:\Users\Таня\Pictures\мое фото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592288" cy="39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6" cy="120248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9. Распространение </a:t>
            </a:r>
            <a:r>
              <a:rPr lang="ru-RU" sz="2800" b="1" dirty="0"/>
              <a:t>педагогического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488832" cy="453650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•</a:t>
            </a:r>
            <a:r>
              <a:rPr lang="ru-RU" b="1" dirty="0" smtClean="0"/>
              <a:t>Лекционные </a:t>
            </a:r>
            <a:r>
              <a:rPr lang="ru-RU" b="1" dirty="0"/>
              <a:t>и практические занятия </a:t>
            </a:r>
            <a:r>
              <a:rPr lang="ru-RU" dirty="0"/>
              <a:t>(мастер-классы, открытые уроки) в рамках повышения квалификации педагогических работников Полесского региона в </a:t>
            </a:r>
            <a:r>
              <a:rPr lang="ru-RU" b="1" dirty="0"/>
              <a:t>ГУО «Гомельский областной институт развития образования» </a:t>
            </a:r>
          </a:p>
          <a:p>
            <a:pPr marL="0" indent="0" algn="just">
              <a:buNone/>
            </a:pPr>
            <a:r>
              <a:rPr lang="ru-RU" dirty="0" smtClean="0"/>
              <a:t>•</a:t>
            </a:r>
            <a:r>
              <a:rPr lang="ru-RU" dirty="0" smtClean="0"/>
              <a:t>Участие </a:t>
            </a:r>
            <a:r>
              <a:rPr lang="ru-RU" dirty="0"/>
              <a:t>в </a:t>
            </a:r>
            <a:r>
              <a:rPr lang="ru-RU" b="1" dirty="0"/>
              <a:t>областной </a:t>
            </a:r>
            <a:r>
              <a:rPr lang="ru-RU" b="1" dirty="0" err="1"/>
              <a:t>имейл</a:t>
            </a:r>
            <a:r>
              <a:rPr lang="ru-RU" b="1" dirty="0"/>
              <a:t>-конференции </a:t>
            </a:r>
            <a:r>
              <a:rPr lang="ru-RU" dirty="0"/>
              <a:t>«Формирование современного информационно-образовательного пространства учреждения образования» (ГОИРО), 2015</a:t>
            </a:r>
          </a:p>
          <a:p>
            <a:pPr marL="0" indent="0" algn="just">
              <a:buNone/>
            </a:pPr>
            <a:r>
              <a:rPr lang="ru-RU" dirty="0" smtClean="0"/>
              <a:t>•Участие </a:t>
            </a:r>
            <a:r>
              <a:rPr lang="ru-RU" dirty="0"/>
              <a:t>в </a:t>
            </a:r>
            <a:r>
              <a:rPr lang="ru-RU" b="1" dirty="0"/>
              <a:t>республиканской e-</a:t>
            </a:r>
            <a:r>
              <a:rPr lang="ru-RU" b="1" dirty="0" err="1"/>
              <a:t>mail</a:t>
            </a:r>
            <a:r>
              <a:rPr lang="ru-RU" b="1" dirty="0"/>
              <a:t> конференции </a:t>
            </a:r>
            <a:r>
              <a:rPr lang="ru-RU" dirty="0"/>
              <a:t>«Информационно-коммуникационные технологии в деятельности учреждения образования»  (АПО), 2016</a:t>
            </a:r>
          </a:p>
          <a:p>
            <a:pPr marL="0" indent="0" algn="just">
              <a:buNone/>
            </a:pPr>
            <a:r>
              <a:rPr lang="ru-RU" dirty="0" smtClean="0"/>
              <a:t>•Выступление </a:t>
            </a:r>
            <a:r>
              <a:rPr lang="ru-RU" dirty="0"/>
              <a:t>на </a:t>
            </a:r>
            <a:r>
              <a:rPr lang="ru-RU" b="1" dirty="0"/>
              <a:t>Республиканском семинаре </a:t>
            </a:r>
            <a:r>
              <a:rPr lang="ru-RU" dirty="0"/>
              <a:t>«Совершенствование профессиональной компетенции учителей биологии, реализующих обучение биологии на повышенном уровне» (20.11.2017-21.11.2017)</a:t>
            </a:r>
          </a:p>
          <a:p>
            <a:pPr marL="0" indent="0" algn="just">
              <a:buNone/>
            </a:pPr>
            <a:r>
              <a:rPr lang="ru-RU" dirty="0" smtClean="0"/>
              <a:t>•Участие </a:t>
            </a:r>
            <a:r>
              <a:rPr lang="ru-RU" dirty="0"/>
              <a:t>в </a:t>
            </a:r>
            <a:r>
              <a:rPr lang="ru-RU" b="1" dirty="0"/>
              <a:t>областном фестивале </a:t>
            </a:r>
            <a:r>
              <a:rPr lang="ru-RU" dirty="0"/>
              <a:t>«Педагогические надежды-2018» (25.05.2018-27.05.2018</a:t>
            </a:r>
            <a:r>
              <a:rPr lang="ru-RU" dirty="0" smtClean="0"/>
              <a:t>)</a:t>
            </a:r>
          </a:p>
          <a:p>
            <a:pPr marL="0" lvl="0" indent="0" algn="just">
              <a:buNone/>
            </a:pPr>
            <a:r>
              <a:rPr lang="ru-RU" dirty="0"/>
              <a:t>Участие в </a:t>
            </a:r>
            <a:r>
              <a:rPr lang="ru-RU" b="1" dirty="0"/>
              <a:t>областном методическом совете </a:t>
            </a:r>
            <a:r>
              <a:rPr lang="ru-RU" dirty="0"/>
              <a:t>по теме «Аттестация как управленческая деятельность и фактор профессионального роста педагогов» (26.10.2018</a:t>
            </a:r>
            <a:r>
              <a:rPr lang="ru-RU" dirty="0" smtClean="0"/>
              <a:t>)</a:t>
            </a:r>
          </a:p>
          <a:p>
            <a:pPr marL="0" lvl="0" indent="0" algn="just">
              <a:buNone/>
            </a:pPr>
            <a:r>
              <a:rPr lang="ru-RU" dirty="0" smtClean="0"/>
              <a:t>• Участие в VII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b="1" dirty="0"/>
              <a:t>Международной научно-практической конференции</a:t>
            </a:r>
            <a:r>
              <a:rPr lang="ru-RU" dirty="0"/>
              <a:t> «Эколого-биологические аспекты состояния и развития Полесского региона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(октябрь 2018)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704855" cy="120248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10. Участие </a:t>
            </a:r>
            <a:r>
              <a:rPr lang="ru-RU" sz="2800" b="1" dirty="0"/>
              <a:t>в конкурсе профессионального мастерства педагогических работников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420887"/>
            <a:ext cx="6637352" cy="35283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sz="2900" dirty="0"/>
              <a:t>Лауреат второго (районного) этапа республиканского конкурса профессионального мастерства педагогических работников </a:t>
            </a:r>
            <a:r>
              <a:rPr lang="ru-RU" sz="2900" b="1" dirty="0"/>
              <a:t>«Учитель года Республики Беларусь – 2014» </a:t>
            </a:r>
            <a:r>
              <a:rPr lang="ru-RU" sz="2900" dirty="0"/>
              <a:t>, 2014 </a:t>
            </a:r>
          </a:p>
          <a:p>
            <a:pPr marL="0" indent="0">
              <a:buNone/>
            </a:pPr>
            <a:r>
              <a:rPr lang="ru-RU" sz="2900" dirty="0"/>
              <a:t>•	Диплом победителя в конкурсном мероприятии «Мини-мастер-класс» </a:t>
            </a:r>
            <a:r>
              <a:rPr lang="ru-RU" sz="2900" b="1" dirty="0"/>
              <a:t>областного фестиваля «Педагогические надежды-2018» </a:t>
            </a:r>
            <a:r>
              <a:rPr lang="ru-RU" sz="2900" dirty="0"/>
              <a:t>(27.05.2018)</a:t>
            </a:r>
          </a:p>
          <a:p>
            <a:pPr marL="0" indent="0">
              <a:buNone/>
            </a:pPr>
            <a:r>
              <a:rPr lang="ru-RU" sz="2900" dirty="0"/>
              <a:t>•	Диплом за проведение мастер-класса в рамках </a:t>
            </a:r>
            <a:r>
              <a:rPr lang="ru-RU" sz="2900" b="1" dirty="0"/>
              <a:t>областного фестиваля «Педагогические надежды-2018» </a:t>
            </a:r>
            <a:r>
              <a:rPr lang="ru-RU" sz="2900" dirty="0"/>
              <a:t>(27.05.2018)</a:t>
            </a:r>
          </a:p>
          <a:p>
            <a:pPr marL="0" indent="0">
              <a:buNone/>
            </a:pPr>
            <a:r>
              <a:rPr lang="ru-RU" sz="2900" dirty="0"/>
              <a:t>•	Диплом за победу в общекомандном первенстве </a:t>
            </a:r>
            <a:r>
              <a:rPr lang="ru-RU" sz="2900" b="1" dirty="0"/>
              <a:t>областного фестиваля «Педагогические надежды-2018» </a:t>
            </a:r>
            <a:r>
              <a:rPr lang="ru-RU" sz="2900" dirty="0"/>
              <a:t>(27.05.2018</a:t>
            </a:r>
            <a:r>
              <a:rPr lang="ru-RU" sz="2900" dirty="0" smtClean="0"/>
              <a:t>)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9034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988840"/>
            <a:ext cx="5723468" cy="286493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>О</a:t>
            </a:r>
            <a:r>
              <a:rPr lang="ru-RU" sz="3100" b="1" dirty="0" smtClean="0"/>
              <a:t>ценка </a:t>
            </a:r>
            <a:r>
              <a:rPr lang="ru-RU" sz="3100" b="1" dirty="0" smtClean="0"/>
              <a:t>резюме согласно критериям и показателям, предъявляемым к квалификационной категории «учитель - методист» ...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581128"/>
            <a:ext cx="5712179" cy="679494"/>
          </a:xfrm>
        </p:spPr>
        <p:txBody>
          <a:bodyPr/>
          <a:lstStyle/>
          <a:p>
            <a:r>
              <a:rPr lang="ru-RU" b="1" dirty="0" smtClean="0"/>
              <a:t>Открытый микрофон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91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оценивания резюме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39618"/>
              </p:ext>
            </p:extLst>
          </p:nvPr>
        </p:nvGraphicFramePr>
        <p:xfrm>
          <a:off x="1115616" y="1772815"/>
          <a:ext cx="6984775" cy="42484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6224"/>
                <a:gridCol w="3760687"/>
                <a:gridCol w="1207864"/>
              </a:tblGrid>
              <a:tr h="3596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20731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Участие в работе системы дополнительного  образования  взрослых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Эпизодическая методическая работа на  уровне 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10345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Системная  работа ( не  менее 5  мероприятий за последние 3 года) на уровне  района, эпизодическая работа на уровне  области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0345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Системная  работа ( не  менее 5  мероприятий за последние 3 года) на уровне  области, эпизодическая работа на уровне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109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Системная  работа ( не  менее 5  мероприятий за последние 3 года) на уровне  республики,  эпизодическая  работа  на  международном уровне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6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резюме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31785"/>
              </p:ext>
            </p:extLst>
          </p:nvPr>
        </p:nvGraphicFramePr>
        <p:xfrm>
          <a:off x="971601" y="1484784"/>
          <a:ext cx="7200798" cy="17471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5"/>
                <a:gridCol w="3672408"/>
                <a:gridCol w="1224135"/>
              </a:tblGrid>
              <a:tr h="436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12916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 в работе системы дополнительного  образования  взрослых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Системная  работа ( не  менее 5  мероприятий за последние 3 года) на уровне  области, эпизодическая работа на уровне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6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оценивания резюме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302232"/>
              </p:ext>
            </p:extLst>
          </p:nvPr>
        </p:nvGraphicFramePr>
        <p:xfrm>
          <a:off x="1115616" y="1772815"/>
          <a:ext cx="6984775" cy="42484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6224"/>
                <a:gridCol w="3760687"/>
                <a:gridCol w="1207864"/>
              </a:tblGrid>
              <a:tr h="3776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51767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Уровень предъявления публикаций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Публикации  методического  характера  на уровне района и учреждения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5996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Публикации  методического  характера  на уровне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0862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Публикации  методического  характера  на  уровне  республики (предметные  журналы,  газеты,  сборники  конференций, педагогических чтений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1376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Публикации  отдельных  изданий  педагогической и методической направленности в республиканских издательствах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резюме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426234"/>
              </p:ext>
            </p:extLst>
          </p:nvPr>
        </p:nvGraphicFramePr>
        <p:xfrm>
          <a:off x="971601" y="1484784"/>
          <a:ext cx="7200798" cy="2592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5"/>
                <a:gridCol w="3672408"/>
                <a:gridCol w="1224135"/>
              </a:tblGrid>
              <a:tr h="436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12916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 в работе системы дополнительного  образования  взрослых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Системная  работа ( не  менее 5  мероприятий за последние 3 года) на уровне  области, эпизодическая работа на уровне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8451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предъявления публикаций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Публикации  методического  характера  на  уровне 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3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оценивания резюме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76571"/>
              </p:ext>
            </p:extLst>
          </p:nvPr>
        </p:nvGraphicFramePr>
        <p:xfrm>
          <a:off x="1115616" y="1764039"/>
          <a:ext cx="6984775" cy="44012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72208"/>
                <a:gridCol w="4104456"/>
                <a:gridCol w="1008111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51767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Методическое сопровождение  роста </a:t>
                      </a:r>
                      <a:r>
                        <a:rPr lang="ru-RU" dirty="0" err="1" smtClean="0"/>
                        <a:t>профес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сионального</a:t>
                      </a:r>
                      <a:r>
                        <a:rPr lang="ru-RU" dirty="0" smtClean="0"/>
                        <a:t>  мастерства педагогов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Руководство  школьным  методическим</a:t>
                      </a:r>
                      <a:r>
                        <a:rPr lang="ru-RU" sz="1400" baseline="0" dirty="0" smtClean="0"/>
                        <a:t> формированием. Подготовка педагогов к участию в конкурсе профессионального  мастерства  на уровне учреждения образования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9242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Руководство  районным  методическим  формированием. Подготовка педагогов к участию в конкурсе  профессионального  мастерства  на уровне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9875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 в областной творческой группе. Подготовка  педагогов  к  участию  в  конкурсе  профессионального  мастерства  на  уровне  области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 в  республиканской  творческой  группе.  Подготовка  педагогов  к  участию  в  конкурсе  профессионального  мастерства на уровне республики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8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резюме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450759"/>
              </p:ext>
            </p:extLst>
          </p:nvPr>
        </p:nvGraphicFramePr>
        <p:xfrm>
          <a:off x="971601" y="1484784"/>
          <a:ext cx="7200798" cy="39029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5"/>
                <a:gridCol w="3672408"/>
                <a:gridCol w="1224135"/>
              </a:tblGrid>
              <a:tr h="436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12916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 в работе системы дополнительного  образования  взрослых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Системная  работа ( не  менее 5  мероприятий за последние 3 года) на уровне  области, эпизодическая работа на уровне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8451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предъявления публикаций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Публикации  методического  характера  на  уровне 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4365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Методическое сопровождение  роста профессионального  мастерства педагогов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Подготовка  педагогов  к  участию  в  конкурсе  профессионального  мастерства  на  уровне  области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5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оценивания резюме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325175"/>
              </p:ext>
            </p:extLst>
          </p:nvPr>
        </p:nvGraphicFramePr>
        <p:xfrm>
          <a:off x="1115616" y="1752554"/>
          <a:ext cx="6984775" cy="44550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16224"/>
                <a:gridCol w="3760687"/>
                <a:gridCol w="1207864"/>
              </a:tblGrid>
              <a:tr h="3776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51767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Участие в конкурсах педагогической направленности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  в  конкурсе  педагогического  мастерства на уровне учреждения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835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Победы  и  призовые  места  в  конкурсе  педагогического  мастерства  на  уровне  района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Победы и призовые места на конкурсе  педагогического  мастерства  на  уровне 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0465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  в  конкурсе  педагогического  мастерства  на уровне республики.  Победы  и  призовые  места  на  конкурсах  педагогической  направленности  на  уровне республики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49289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</a:t>
            </a:r>
            <a:r>
              <a:rPr lang="ru-RU" b="1" dirty="0" smtClean="0"/>
              <a:t>оставляем профессиональное резюме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581128"/>
            <a:ext cx="5712179" cy="679494"/>
          </a:xfrm>
        </p:spPr>
        <p:txBody>
          <a:bodyPr/>
          <a:lstStyle/>
          <a:p>
            <a:r>
              <a:rPr lang="ru-RU" b="1" dirty="0" smtClean="0"/>
              <a:t>Тренинг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80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резюме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49068"/>
              </p:ext>
            </p:extLst>
          </p:nvPr>
        </p:nvGraphicFramePr>
        <p:xfrm>
          <a:off x="971601" y="1484784"/>
          <a:ext cx="7200798" cy="4725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5"/>
                <a:gridCol w="3672408"/>
                <a:gridCol w="1224135"/>
              </a:tblGrid>
              <a:tr h="4365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12916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 в работе системы дополнительного  образования  взрослых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Системная  работа ( не  менее 5  мероприятий за последние 3 года) на уровне  области, эпизодическая работа на уровне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8451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предъявления публикаций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Публикации  методического  характера  на  уровне  республики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4365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Методическое сопровождение  роста профессионального  мастерства педагогов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Подготовка  педагогов  к  участию  в  конкурсе  профессионального  мастерства  на  уровне  области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4365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 в конкурсах педагогической направленности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Победы и призовые места на конкурсе  педагогического  мастерства  на  уровне 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6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/>
        </p:blipFill>
        <p:spPr bwMode="auto">
          <a:xfrm>
            <a:off x="2195736" y="2132856"/>
            <a:ext cx="4890120" cy="326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4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1.2. Литвинович </a:t>
            </a:r>
            <a:r>
              <a:rPr lang="ru-RU" dirty="0" smtClean="0"/>
              <a:t>Татьяна Викторовна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491880" y="2132856"/>
            <a:ext cx="4968552" cy="40219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Государственное учреждение образования </a:t>
            </a:r>
          </a:p>
          <a:p>
            <a:pPr marL="0" indent="0">
              <a:buNone/>
            </a:pPr>
            <a:r>
              <a:rPr lang="ru-RU" dirty="0" smtClean="0"/>
              <a:t>«Гимназия имени </a:t>
            </a:r>
            <a:r>
              <a:rPr lang="ru-RU" dirty="0" err="1" smtClean="0"/>
              <a:t>Я.Купалы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r>
              <a:rPr lang="ru-RU" dirty="0" smtClean="0"/>
              <a:t>г. Мозыря,</a:t>
            </a:r>
          </a:p>
          <a:p>
            <a:pPr marL="0" indent="0">
              <a:buNone/>
            </a:pPr>
            <a:r>
              <a:rPr lang="ru-RU" dirty="0" smtClean="0"/>
              <a:t> учитель биологии высшей квалификационной категории (2016г), </a:t>
            </a:r>
          </a:p>
          <a:p>
            <a:pPr marL="0" indent="0">
              <a:buNone/>
            </a:pPr>
            <a:r>
              <a:rPr lang="ru-RU" dirty="0" smtClean="0"/>
              <a:t>педагогический стаж 15 лет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Контактный телефон 8-033-6800127,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е-</a:t>
            </a:r>
            <a:r>
              <a:rPr lang="ru-RU" dirty="0" err="1" smtClean="0"/>
              <a:t>mail</a:t>
            </a:r>
            <a:r>
              <a:rPr lang="ru-RU" dirty="0"/>
              <a:t>: </a:t>
            </a:r>
            <a:r>
              <a:rPr lang="en-US" u="sng" dirty="0" err="1">
                <a:solidFill>
                  <a:schemeClr val="bg2">
                    <a:lumMod val="50000"/>
                  </a:schemeClr>
                </a:solidFill>
                <a:hlinkClick r:id="rId2"/>
              </a:rPr>
              <a:t>tanja</a:t>
            </a:r>
            <a:r>
              <a:rPr lang="ru-RU" u="sng" dirty="0">
                <a:solidFill>
                  <a:schemeClr val="bg2">
                    <a:lumMod val="50000"/>
                  </a:schemeClr>
                </a:solidFill>
                <a:hlinkClick r:id="rId2"/>
              </a:rPr>
              <a:t>29@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  <a:hlinkClick r:id="rId2"/>
              </a:rPr>
              <a:t>tut</a:t>
            </a:r>
            <a:r>
              <a:rPr lang="ru-RU" u="sng" dirty="0">
                <a:solidFill>
                  <a:schemeClr val="bg2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  <a:hlinkClick r:id="rId2"/>
              </a:rPr>
              <a:t>by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Таня\Pictures\мое фото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592288" cy="39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65245" cy="1202485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 smtClean="0"/>
              <a:t>3. Опыт </a:t>
            </a:r>
            <a:r>
              <a:rPr lang="ru-RU" dirty="0"/>
              <a:t>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02226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•	</a:t>
            </a:r>
            <a:r>
              <a:rPr lang="ru-RU" sz="2900" dirty="0"/>
              <a:t>2003-2013 </a:t>
            </a:r>
            <a:r>
              <a:rPr lang="ru-RU" sz="2900" dirty="0" smtClean="0"/>
              <a:t>Государственное учреждение образования </a:t>
            </a:r>
            <a:r>
              <a:rPr lang="ru-RU" sz="2900" dirty="0"/>
              <a:t>«Средняя школа №5 г</a:t>
            </a:r>
            <a:r>
              <a:rPr lang="ru-RU" sz="2900" dirty="0" smtClean="0"/>
              <a:t>. Мозыря</a:t>
            </a:r>
            <a:r>
              <a:rPr lang="ru-RU" sz="2900" dirty="0" smtClean="0"/>
              <a:t>». </a:t>
            </a:r>
            <a:r>
              <a:rPr lang="ru-RU" sz="2900" dirty="0"/>
              <a:t>О</a:t>
            </a:r>
            <a:r>
              <a:rPr lang="ru-RU" sz="2900" dirty="0" smtClean="0"/>
              <a:t>своение </a:t>
            </a:r>
            <a:r>
              <a:rPr lang="ru-RU" sz="2900" dirty="0"/>
              <a:t>основных методов и приемов </a:t>
            </a:r>
            <a:r>
              <a:rPr lang="ru-RU" sz="2900" dirty="0" smtClean="0"/>
              <a:t>обучения. Руководство </a:t>
            </a:r>
            <a:r>
              <a:rPr lang="ru-RU" sz="2900" dirty="0"/>
              <a:t>методическим объединением учителей естественнонаучного </a:t>
            </a:r>
            <a:r>
              <a:rPr lang="ru-RU" sz="2900" dirty="0" smtClean="0"/>
              <a:t>цикла</a:t>
            </a:r>
          </a:p>
          <a:p>
            <a:pPr marL="0" indent="0" algn="just">
              <a:buNone/>
            </a:pPr>
            <a:endParaRPr lang="ru-RU" sz="2900" dirty="0"/>
          </a:p>
          <a:p>
            <a:pPr marL="0" indent="0" algn="just">
              <a:buNone/>
            </a:pPr>
            <a:r>
              <a:rPr lang="ru-RU" sz="2900" dirty="0"/>
              <a:t>•	2013 по настоящее время Государственное учреждение образования «Гимназия имени Я</a:t>
            </a:r>
            <a:r>
              <a:rPr lang="ru-RU" sz="2900" dirty="0" smtClean="0"/>
              <a:t>. Купалы</a:t>
            </a:r>
            <a:r>
              <a:rPr lang="ru-RU" sz="2900" dirty="0"/>
              <a:t>». Освоение современных педагогических технологий. Руководство методическим объединением учителей естественнонаучного цикла. Обучение студентов выполнению функций учителя биологии. Участие в работе творческой группы и жюри конкурсов. Руководитель районной школы совершенствования педагогического мастерства по подготовке учащихся к централизованному тестированию.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Последипломное </a:t>
            </a:r>
            <a:r>
              <a:rPr lang="ru-RU" dirty="0"/>
              <a:t>профессиональное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•</a:t>
            </a:r>
            <a:r>
              <a:rPr lang="ru-RU" sz="1900" dirty="0"/>
              <a:t>	</a:t>
            </a:r>
            <a:r>
              <a:rPr lang="ru-RU" sz="1900" dirty="0"/>
              <a:t>Свидетельство (сертификат) сертифицированного пользователя в категории «Учебно-воспитательная работа». Регистрационный номер У-301-833/14, </a:t>
            </a:r>
            <a:r>
              <a:rPr lang="ru-RU" sz="1900" dirty="0" smtClean="0"/>
              <a:t>19.09.2014.</a:t>
            </a:r>
          </a:p>
          <a:p>
            <a:pPr marL="0" indent="0" algn="just">
              <a:buNone/>
            </a:pPr>
            <a:r>
              <a:rPr lang="ru-RU" sz="1900" dirty="0" smtClean="0"/>
              <a:t>• Свидетельство </a:t>
            </a:r>
            <a:r>
              <a:rPr lang="ru-RU" sz="1900" dirty="0"/>
              <a:t>№2661971 об обучении в ГУО «Гомельский областной институт развития образования по образовательной программе «Формирование педагогического опыта на основе рефлексивного анализа профессиональной деятельности», 2015</a:t>
            </a:r>
          </a:p>
          <a:p>
            <a:pPr marL="0" indent="0" algn="just">
              <a:buNone/>
            </a:pPr>
            <a:r>
              <a:rPr lang="ru-RU" sz="2200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6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Тема </a:t>
            </a:r>
            <a:r>
              <a:rPr lang="ru-RU" dirty="0"/>
              <a:t>педагогического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«Применение информационно-коммуникативных технологий на уроках биологии в 8-м классе для развития у учащихся интеллектуальных компетенций, таких как сравнение, классификация, обобщение» </a:t>
            </a:r>
          </a:p>
        </p:txBody>
      </p:sp>
    </p:spTree>
    <p:extLst>
      <p:ext uri="{BB962C8B-B14F-4D97-AF65-F5344CB8AC3E}">
        <p14:creationId xmlns:p14="http://schemas.microsoft.com/office/powerpoint/2010/main" val="7473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ru-RU" dirty="0" smtClean="0"/>
              <a:t>6. Обобщение </a:t>
            </a:r>
            <a:r>
              <a:rPr lang="ru-RU" dirty="0"/>
              <a:t>опыта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«Применение информационно-коммуникативных технологий на уроках биологии для развития у учащихся 7-9 классов  интеллектуальных компетенций» </a:t>
            </a:r>
            <a:r>
              <a:rPr lang="ru-RU" sz="1800" b="1" dirty="0" smtClean="0"/>
              <a:t>на </a:t>
            </a:r>
            <a:r>
              <a:rPr lang="ru-RU" sz="1800" b="1" dirty="0"/>
              <a:t>заседании районного ресурсного центра учителей биологии</a:t>
            </a:r>
            <a:r>
              <a:rPr lang="ru-RU" sz="1800" dirty="0"/>
              <a:t> (декабрь 2017 года), </a:t>
            </a:r>
            <a:r>
              <a:rPr lang="ru-RU" sz="1800" b="1" dirty="0" smtClean="0"/>
              <a:t>на </a:t>
            </a:r>
            <a:r>
              <a:rPr lang="ru-RU" sz="1800" b="1" dirty="0"/>
              <a:t>республиканском семинаре-практикуме в АПО </a:t>
            </a:r>
            <a:r>
              <a:rPr lang="ru-RU" sz="1800" dirty="0"/>
              <a:t>(20.11.2017-21.11.2017</a:t>
            </a:r>
            <a:r>
              <a:rPr lang="ru-RU" sz="1800" dirty="0" smtClean="0"/>
              <a:t>)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8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/>
              <a:t>7</a:t>
            </a:r>
            <a:r>
              <a:rPr lang="ru-RU" dirty="0" smtClean="0"/>
              <a:t>. Список </a:t>
            </a:r>
            <a:r>
              <a:rPr lang="ru-RU" dirty="0"/>
              <a:t>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•	</a:t>
            </a:r>
            <a:r>
              <a:rPr lang="ru-RU" dirty="0" err="1"/>
              <a:t>Литвинович</a:t>
            </a:r>
            <a:r>
              <a:rPr lang="ru-RU" dirty="0"/>
              <a:t>, Т.В. Использование ИКТ на уроках биологии и во внеурочной деятельности [Электронный ресурс] /Т.В. </a:t>
            </a:r>
            <a:r>
              <a:rPr lang="ru-RU" dirty="0" err="1"/>
              <a:t>Литвинович</a:t>
            </a:r>
            <a:r>
              <a:rPr lang="ru-RU" dirty="0"/>
              <a:t>// </a:t>
            </a:r>
            <a:r>
              <a:rPr lang="ru-RU" dirty="0" err="1"/>
              <a:t>Имейл</a:t>
            </a:r>
            <a:r>
              <a:rPr lang="ru-RU" dirty="0"/>
              <a:t>- конференция «Формирование современного информационно-образовательного пространства учреждения образования» Режим доступа  http://iro.gomel.by. Дата доступа 12.02.2015</a:t>
            </a:r>
          </a:p>
          <a:p>
            <a:pPr marL="0" indent="0" algn="just">
              <a:buNone/>
            </a:pPr>
            <a:r>
              <a:rPr lang="ru-RU" dirty="0"/>
              <a:t>•	</a:t>
            </a:r>
            <a:r>
              <a:rPr lang="ru-RU" dirty="0" err="1"/>
              <a:t>Литвинович</a:t>
            </a:r>
            <a:r>
              <a:rPr lang="ru-RU" dirty="0"/>
              <a:t>, Т.В. Развитие интеллектуальных компетенций учащихся средствами информационно-коммуникативных технологий на уроках биологии [Электронный ресурс] /Т.В. </a:t>
            </a:r>
            <a:r>
              <a:rPr lang="ru-RU" dirty="0" err="1"/>
              <a:t>Литвинович</a:t>
            </a:r>
            <a:r>
              <a:rPr lang="ru-RU" dirty="0"/>
              <a:t>// e-</a:t>
            </a:r>
            <a:r>
              <a:rPr lang="ru-RU" dirty="0" err="1"/>
              <a:t>mail</a:t>
            </a:r>
            <a:r>
              <a:rPr lang="ru-RU" dirty="0"/>
              <a:t> конференция «Информационно-коммуникационные технологии в деятельности учреждения образования»  http://www.academy.edu.by/component/content/article . Дата доступа 03.04.2016</a:t>
            </a:r>
          </a:p>
          <a:p>
            <a:pPr marL="0" indent="0" algn="just">
              <a:buNone/>
            </a:pPr>
            <a:r>
              <a:rPr lang="ru-RU" dirty="0"/>
              <a:t>•	«Биологические объекты – в объективе интерактивной доски», Народная </a:t>
            </a:r>
            <a:r>
              <a:rPr lang="ru-RU" dirty="0" err="1"/>
              <a:t>Асвета</a:t>
            </a:r>
            <a:r>
              <a:rPr lang="ru-RU" dirty="0"/>
              <a:t>, №1, 2018 с.69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0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747322"/>
          </a:xfrm>
        </p:spPr>
        <p:txBody>
          <a:bodyPr>
            <a:noAutofit/>
          </a:bodyPr>
          <a:lstStyle/>
          <a:p>
            <a:pPr>
              <a:tabLst>
                <a:tab pos="1346200" algn="l"/>
              </a:tabLst>
            </a:pPr>
            <a:r>
              <a:rPr lang="ru-RU" sz="2400" b="1" dirty="0" smtClean="0"/>
              <a:t>8. Опыт </a:t>
            </a:r>
            <a:r>
              <a:rPr lang="ru-RU" sz="2400" b="1" dirty="0"/>
              <a:t>руководства методическим формированием, сопровождения профессионального роста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3888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2013 по настоящее время – </a:t>
            </a:r>
            <a:r>
              <a:rPr lang="ru-RU" sz="1800" b="1" dirty="0"/>
              <a:t>руководитель методического объединения</a:t>
            </a:r>
            <a:r>
              <a:rPr lang="ru-RU" sz="1800" dirty="0"/>
              <a:t> учителей естественнонаучного цикла государственного учреждения образования «Гимназия имени </a:t>
            </a:r>
            <a:r>
              <a:rPr lang="ru-RU" sz="1800" dirty="0" err="1"/>
              <a:t>Я.Купалы</a:t>
            </a:r>
            <a:r>
              <a:rPr lang="ru-RU" sz="1800" dirty="0"/>
              <a:t>»</a:t>
            </a:r>
          </a:p>
          <a:p>
            <a:pPr marL="0" indent="0" algn="just">
              <a:buNone/>
            </a:pPr>
            <a:r>
              <a:rPr lang="ru-RU" sz="1800" dirty="0"/>
              <a:t>2018 по настоящее время - </a:t>
            </a:r>
            <a:r>
              <a:rPr lang="ru-RU" sz="1800" b="1" dirty="0"/>
              <a:t>руководитель районной школы совершенствования педагогического мастерства по подготовке учащихся к централизованному тестированию</a:t>
            </a:r>
            <a:r>
              <a:rPr lang="ru-RU" sz="1800" dirty="0" smtClean="0"/>
              <a:t>.</a:t>
            </a:r>
          </a:p>
          <a:p>
            <a:pPr marL="0" lvl="0" indent="0" algn="just">
              <a:buNone/>
            </a:pPr>
            <a:r>
              <a:rPr lang="ru-RU" sz="1800" b="1" dirty="0" smtClean="0"/>
              <a:t>Член районной творческой группы</a:t>
            </a:r>
            <a:r>
              <a:rPr lang="ru-RU" sz="1800" dirty="0" smtClean="0"/>
              <a:t> по подготовке учителя географии </a:t>
            </a:r>
            <a:r>
              <a:rPr lang="ru-RU" sz="1800" dirty="0" err="1" smtClean="0"/>
              <a:t>Колбановой</a:t>
            </a:r>
            <a:r>
              <a:rPr lang="ru-RU" sz="1800" dirty="0" smtClean="0"/>
              <a:t> Татьяны Васильевны к третьему (областному) этапу конкурса «Учитель года 2017» (результат: лауреат областного этапа конкурса)</a:t>
            </a:r>
          </a:p>
        </p:txBody>
      </p:sp>
    </p:spTree>
    <p:extLst>
      <p:ext uri="{BB962C8B-B14F-4D97-AF65-F5344CB8AC3E}">
        <p14:creationId xmlns:p14="http://schemas.microsoft.com/office/powerpoint/2010/main" val="34345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257</TotalTime>
  <Words>902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Литвинович Татьяна Викторовна</vt:lpstr>
      <vt:lpstr>     Составляем профессиональное резюме</vt:lpstr>
      <vt:lpstr>1.2. Литвинович Татьяна Викторовна</vt:lpstr>
      <vt:lpstr> 3. Опыт работы:</vt:lpstr>
      <vt:lpstr>4. Последипломное профессиональное обучение</vt:lpstr>
      <vt:lpstr>5. Тема педагогического опыта</vt:lpstr>
      <vt:lpstr>6. Обобщение опыта </vt:lpstr>
      <vt:lpstr> 7. Список публикации</vt:lpstr>
      <vt:lpstr>8. Опыт руководства методическим формированием, сопровождения профессионального роста педагогов</vt:lpstr>
      <vt:lpstr>9. Распространение педагогического опыта</vt:lpstr>
      <vt:lpstr>10. Участие в конкурсе профессионального мастерства педагогических работников</vt:lpstr>
      <vt:lpstr>     Оценка резюме согласно критериям и показателям, предъявляемым к квалификационной категории «учитель - методист» ...  </vt:lpstr>
      <vt:lpstr>Критерии оценивания резюме</vt:lpstr>
      <vt:lpstr>Оценка резюме</vt:lpstr>
      <vt:lpstr>Критерии оценивания резюме</vt:lpstr>
      <vt:lpstr>Оценка резюме</vt:lpstr>
      <vt:lpstr>Критерии оценивания резюме</vt:lpstr>
      <vt:lpstr>Оценка резюме</vt:lpstr>
      <vt:lpstr>Критерии оценивания резюме</vt:lpstr>
      <vt:lpstr>Оценка резюме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Литвинович Татьяна Викторовна</dc:title>
  <dc:creator>Таня</dc:creator>
  <cp:lastModifiedBy>Таня</cp:lastModifiedBy>
  <cp:revision>22</cp:revision>
  <dcterms:created xsi:type="dcterms:W3CDTF">2018-10-18T12:38:44Z</dcterms:created>
  <dcterms:modified xsi:type="dcterms:W3CDTF">2018-11-04T12:08:27Z</dcterms:modified>
</cp:coreProperties>
</file>