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4C2025-80FE-4972-8685-C14524E5D19B}">
          <p14:sldIdLst>
            <p14:sldId id="256"/>
            <p14:sldId id="257"/>
            <p14:sldId id="265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ekzamenistbel/home" TargetMode="External"/><Relationship Id="rId3" Type="http://schemas.openxmlformats.org/officeDocument/2006/relationships/hyperlink" Target="http://xn--80awhdgmd6a.xn--90ais/" TargetMode="External"/><Relationship Id="rId7" Type="http://schemas.openxmlformats.org/officeDocument/2006/relationships/hyperlink" Target="https://metkab2015.blogspot.com/" TargetMode="External"/><Relationship Id="rId2" Type="http://schemas.openxmlformats.org/officeDocument/2006/relationships/hyperlink" Target="http://edusupolka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146873052623751/?ref=bookmarks" TargetMode="External"/><Relationship Id="rId5" Type="http://schemas.openxmlformats.org/officeDocument/2006/relationships/hyperlink" Target="https://www.facebook.com/groups/1359274804255891/" TargetMode="External"/><Relationship Id="rId4" Type="http://schemas.openxmlformats.org/officeDocument/2006/relationships/hyperlink" Target="http://resurszentr.blogspot.com/" TargetMode="External"/><Relationship Id="rId9" Type="http://schemas.openxmlformats.org/officeDocument/2006/relationships/hyperlink" Target="http://obr.grodno.b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ior.b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1.png"/><Relationship Id="rId18" Type="http://schemas.openxmlformats.org/officeDocument/2006/relationships/hyperlink" Target="https://peregovorka.by/" TargetMode="External"/><Relationship Id="rId3" Type="http://schemas.openxmlformats.org/officeDocument/2006/relationships/hyperlink" Target="https://zoom.us/" TargetMode="External"/><Relationship Id="rId7" Type="http://schemas.openxmlformats.org/officeDocument/2006/relationships/hyperlink" Target="https://www.pscp.tv/" TargetMode="External"/><Relationship Id="rId12" Type="http://schemas.openxmlformats.org/officeDocument/2006/relationships/hyperlink" Target="https://hangouts.google.com/?hl=ru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hyperlink" Target="https://www.facebook.com/facebookmedia/solutions/facebook-live" TargetMode="External"/><Relationship Id="rId15" Type="http://schemas.openxmlformats.org/officeDocument/2006/relationships/hyperlink" Target="https://yandex.ru/promo/education/kak-provesti-videourok-s-pomoshchyu-yandex-uchebnik" TargetMode="External"/><Relationship Id="rId10" Type="http://schemas.openxmlformats.org/officeDocument/2006/relationships/hyperlink" Target="https://discordapp.com/" TargetMode="External"/><Relationship Id="rId19" Type="http://schemas.openxmlformats.org/officeDocument/2006/relationships/image" Target="../media/image14.jpg"/><Relationship Id="rId4" Type="http://schemas.openxmlformats.org/officeDocument/2006/relationships/image" Target="../media/image7.png"/><Relationship Id="rId9" Type="http://schemas.openxmlformats.org/officeDocument/2006/relationships/hyperlink" Target="https://www.skype.com/ru/" TargetMode="Externa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hyperlink" Target="https://learningapps.org/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drive.google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puzzle.com/" TargetMode="External"/><Relationship Id="rId11" Type="http://schemas.openxmlformats.org/officeDocument/2006/relationships/hyperlink" Target="https://www.xmind.net/" TargetMode="External"/><Relationship Id="rId5" Type="http://schemas.openxmlformats.org/officeDocument/2006/relationships/hyperlink" Target="https://h5p.org/" TargetMode="External"/><Relationship Id="rId10" Type="http://schemas.openxmlformats.org/officeDocument/2006/relationships/image" Target="../media/image19.jpg"/><Relationship Id="rId4" Type="http://schemas.openxmlformats.org/officeDocument/2006/relationships/image" Target="../media/image16.png"/><Relationship Id="rId9" Type="http://schemas.openxmlformats.org/officeDocument/2006/relationships/hyperlink" Target="https://www.wizer.m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classtime.com/ru/" TargetMode="External"/><Relationship Id="rId7" Type="http://schemas.openxmlformats.org/officeDocument/2006/relationships/hyperlink" Target="https://goformativ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hyperlink" Target="https://kahoot.com/" TargetMode="External"/><Relationship Id="rId10" Type="http://schemas.openxmlformats.org/officeDocument/2006/relationships/hyperlink" Target="https://docs.google.com/spreadsheets/u/0/" TargetMode="External"/><Relationship Id="rId4" Type="http://schemas.openxmlformats.org/officeDocument/2006/relationships/image" Target="../media/image22.jpg"/><Relationship Id="rId9" Type="http://schemas.openxmlformats.org/officeDocument/2006/relationships/hyperlink" Target="https://teacher.desmo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roducts.office.com/ru-ru/onedrive/online-cloud-storage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jpg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" TargetMode="External"/><Relationship Id="rId5" Type="http://schemas.openxmlformats.org/officeDocument/2006/relationships/hyperlink" Target="https://cloud.mail.ru/" TargetMode="External"/><Relationship Id="rId4" Type="http://schemas.openxmlformats.org/officeDocument/2006/relationships/image" Target="../media/image27.jp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study-home.online/#modules" TargetMode="External"/><Relationship Id="rId7" Type="http://schemas.openxmlformats.org/officeDocument/2006/relationships/hyperlink" Target="http://marinakurvits.com/" TargetMode="External"/><Relationship Id="rId2" Type="http://schemas.openxmlformats.org/officeDocument/2006/relationships/hyperlink" Target="https://education.yandex.ru/teacher/posts/prepodavat-distantsionno-kak-nachat-onlayn-ku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hyperlink" Target="http://teach4.by/distance_learning" TargetMode="External"/><Relationship Id="rId9" Type="http://schemas.openxmlformats.org/officeDocument/2006/relationships/hyperlink" Target="http://didakto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"/>
          <p:cNvSpPr txBox="1">
            <a:spLocks noGrp="1"/>
          </p:cNvSpPr>
          <p:nvPr>
            <p:ph type="ctrTitle"/>
          </p:nvPr>
        </p:nvSpPr>
        <p:spPr>
          <a:xfrm>
            <a:off x="1384479" y="2228408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ru-RU" sz="4000" dirty="0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4000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600" dirty="0" smtClean="0">
                <a:latin typeface="Arial Black"/>
                <a:ea typeface="Arial Black"/>
                <a:cs typeface="Arial Black"/>
                <a:sym typeface="Arial Black"/>
              </a:rPr>
              <a:t>Применение образовательных онлайн-сервисов и онлайн платформ при дистанционном обучении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50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0;p11"/>
          <p:cNvSpPr txBox="1">
            <a:spLocks noGrp="1"/>
          </p:cNvSpPr>
          <p:nvPr>
            <p:ph type="title"/>
          </p:nvPr>
        </p:nvSpPr>
        <p:spPr>
          <a:xfrm>
            <a:off x="2651661" y="935399"/>
            <a:ext cx="9925049" cy="71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 dirty="0">
                <a:latin typeface="Arial Black"/>
                <a:ea typeface="Arial Black"/>
                <a:cs typeface="Arial Black"/>
                <a:sym typeface="Arial Black"/>
              </a:rPr>
              <a:t>Из опыта работы педагогов Республики Беларусь</a:t>
            </a:r>
            <a:endParaRPr dirty="0"/>
          </a:p>
        </p:txBody>
      </p:sp>
      <p:sp>
        <p:nvSpPr>
          <p:cNvPr id="5" name="Google Shape;251;p11"/>
          <p:cNvSpPr/>
          <p:nvPr/>
        </p:nvSpPr>
        <p:spPr>
          <a:xfrm>
            <a:off x="696261" y="2096492"/>
            <a:ext cx="10994898" cy="401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Суполка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edusupolka.blogspot.com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 «</a:t>
            </a:r>
            <a:r>
              <a:rPr lang="ru-RU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Учпортал.бел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(английский язык) (автор - Григорьева Наталья Николаевна, ГУО «Средняя школа №7 г. Речицы», дипломант конкурса КОИ–2019)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Ресурсный центр «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облачных технологий в образовательном процессе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resurszentr.blogspot.com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(автор -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Ханько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С.А., ГУО «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Василишковская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средняя школа»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Щучинского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района Гродненской области, дипломант конкурса КОИ-2016) 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ru-RU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Перакулены</a:t>
            </a:r>
            <a:r>
              <a:rPr lang="ru-RU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клас</a:t>
            </a:r>
            <a:r>
              <a:rPr lang="ru-RU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ru-RU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Матэрыялы</a:t>
            </a:r>
            <a:r>
              <a:rPr lang="ru-RU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для </a:t>
            </a:r>
            <a:r>
              <a:rPr lang="ru-RU" sz="20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ўрокаў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в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ru-RU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Сообщество учителей Беларуси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Методический кабинет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Тихоновецкой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Инги Петровны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metkab2015.blogspot.com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сдать экзамен на отлично?»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(автор - О.В. Кравченко) </a:t>
            </a:r>
            <a:r>
              <a:rPr lang="ru-R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sites.google.com/</a:t>
            </a:r>
            <a:r>
              <a:rPr lang="ru-RU" sz="18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view</a:t>
            </a:r>
            <a:r>
              <a:rPr lang="ru-RU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8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ekzamenistbel</a:t>
            </a:r>
            <a:endParaRPr sz="1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в Гродно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видеоуроки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obr.grodno.by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1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"/>
          <p:cNvSpPr txBox="1">
            <a:spLocks noGrp="1"/>
          </p:cNvSpPr>
          <p:nvPr>
            <p:ph type="ctrTitle"/>
          </p:nvPr>
        </p:nvSpPr>
        <p:spPr>
          <a:xfrm>
            <a:off x="1384479" y="2228408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ru-RU" sz="4000" dirty="0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4000" dirty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600" dirty="0" smtClean="0">
                <a:latin typeface="Arial Black"/>
                <a:ea typeface="Arial Black"/>
                <a:cs typeface="Arial Black"/>
                <a:sym typeface="Arial Black"/>
              </a:rPr>
              <a:t>Применение образовательных онлайн-сервисов и онлайн платформ при дистанционном обучении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0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5;p4"/>
          <p:cNvSpPr txBox="1">
            <a:spLocks noGrp="1"/>
          </p:cNvSpPr>
          <p:nvPr>
            <p:ph type="title"/>
          </p:nvPr>
        </p:nvSpPr>
        <p:spPr>
          <a:xfrm>
            <a:off x="4171413" y="567305"/>
            <a:ext cx="89135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rPr lang="ru-RU" sz="2880" dirty="0">
                <a:latin typeface="Arial Black"/>
                <a:ea typeface="Arial Black"/>
                <a:cs typeface="Arial Black"/>
                <a:sym typeface="Arial Black"/>
              </a:rPr>
              <a:t>Использование возможностей образовательных платформ </a:t>
            </a:r>
            <a:r>
              <a:rPr lang="ru-RU" sz="2880" dirty="0" smtClean="0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ru-RU" sz="2880" dirty="0" smtClean="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880" dirty="0" smtClean="0">
                <a:latin typeface="Arial Black"/>
                <a:ea typeface="Arial Black"/>
                <a:cs typeface="Arial Black"/>
                <a:sym typeface="Arial Black"/>
              </a:rPr>
              <a:t>«</a:t>
            </a:r>
            <a:r>
              <a:rPr lang="ru-RU" sz="2880" dirty="0">
                <a:latin typeface="Arial Black"/>
                <a:ea typeface="Arial Black"/>
                <a:cs typeface="Arial Black"/>
                <a:sym typeface="Arial Black"/>
              </a:rPr>
              <a:t>Знай бай» или SCHOOLS.BY </a:t>
            </a:r>
            <a:endParaRPr dirty="0"/>
          </a:p>
        </p:txBody>
      </p:sp>
      <p:sp>
        <p:nvSpPr>
          <p:cNvPr id="5" name="Google Shape;116;p4"/>
          <p:cNvSpPr txBox="1"/>
          <p:nvPr/>
        </p:nvSpPr>
        <p:spPr>
          <a:xfrm>
            <a:off x="534879" y="2051782"/>
            <a:ext cx="392429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 учреждении образования используются платформы «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Знай бай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(https://znaj.by) или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SCHOOLS.BY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(https://schools.by), то индивидуальное обучение учащихся может быть организовано на базе сервисов этих платформ (Электронный журнал, Электронный дневник).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17;p4" descr="Изображение выглядит как снимок экрана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 l="2500" t="3101" r="58399"/>
          <a:stretch/>
        </p:blipFill>
        <p:spPr>
          <a:xfrm>
            <a:off x="9342785" y="2051782"/>
            <a:ext cx="2725386" cy="448703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18;p4" descr="Изображение выглядит как снимок экран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4386" r="10923" b="12467"/>
          <a:stretch/>
        </p:blipFill>
        <p:spPr>
          <a:xfrm>
            <a:off x="4855335" y="2589942"/>
            <a:ext cx="4002915" cy="2433676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596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5;p4"/>
          <p:cNvSpPr txBox="1">
            <a:spLocks noGrp="1"/>
          </p:cNvSpPr>
          <p:nvPr>
            <p:ph type="title"/>
          </p:nvPr>
        </p:nvSpPr>
        <p:spPr>
          <a:xfrm>
            <a:off x="4459177" y="1105665"/>
            <a:ext cx="71748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just"/>
            <a:r>
              <a:rPr lang="ru-RU" sz="2880" dirty="0">
                <a:latin typeface="Arial Black"/>
                <a:ea typeface="Arial Black"/>
                <a:cs typeface="Arial Black"/>
                <a:sym typeface="Arial Black"/>
              </a:rPr>
              <a:t>Использование возможностей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Arial Black"/>
                <a:ea typeface="Arial Black"/>
                <a:cs typeface="Arial Black"/>
              </a:rPr>
              <a:t>Единого информационно-образовательного 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Arial Black"/>
                <a:ea typeface="Arial Black"/>
                <a:cs typeface="Arial Black"/>
              </a:rPr>
              <a:t>ресурса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Arial Black"/>
                <a:ea typeface="Arial Black"/>
                <a:cs typeface="Arial Black"/>
              </a:rPr>
              <a:t/>
            </a:r>
            <a:br>
              <a:rPr lang="ru-RU" sz="2900" dirty="0">
                <a:solidFill>
                  <a:schemeClr val="bg2">
                    <a:lumMod val="10000"/>
                  </a:schemeClr>
                </a:solidFill>
                <a:latin typeface="Arial Black"/>
                <a:ea typeface="Arial Black"/>
                <a:cs typeface="Arial Black"/>
              </a:rPr>
            </a:br>
            <a:endParaRPr sz="2900" dirty="0">
              <a:solidFill>
                <a:schemeClr val="bg2">
                  <a:lumMod val="10000"/>
                </a:schemeClr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273" y="2158722"/>
            <a:ext cx="69847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Задача данного ресурса – оказать помощь в изучении учебного материала по учебным предметам. Ресурсом можно воспользоваться также для совершенствования знаний и умений по отдельным темам.</a:t>
            </a:r>
          </a:p>
          <a:p>
            <a:pPr indent="457200" algn="just"/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</a:rPr>
              <a:t>Ресурс имеет две вкладки: «Образование» и «Дополнительные материалы». В «Образовании» выложены материалы по учебным предметам для разных классов. В «Дополнительных материалах» представлены ссылки на республиканские и региональные образовательные ресурсы, а также электронные учебно-методические комплексы, приложения к учебным пособиям и версии учебников.</a:t>
            </a:r>
            <a:endParaRPr lang="ru-RU" sz="2000" b="0" i="0" dirty="0"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44" t="14569" r="2909" b="18354"/>
          <a:stretch/>
        </p:blipFill>
        <p:spPr>
          <a:xfrm>
            <a:off x="483295" y="2190867"/>
            <a:ext cx="3850783" cy="23012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79993" y="4928711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HTTPS://EIOR.BY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1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4;p5"/>
          <p:cNvSpPr txBox="1">
            <a:spLocks/>
          </p:cNvSpPr>
          <p:nvPr/>
        </p:nvSpPr>
        <p:spPr>
          <a:xfrm>
            <a:off x="2470128" y="868997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 dirty="0" smtClean="0">
                <a:latin typeface="Arial Black"/>
                <a:ea typeface="Arial Black"/>
                <a:cs typeface="Arial Black"/>
                <a:sym typeface="Arial Black"/>
              </a:rPr>
              <a:t>Интернет-сервисы для видеотрансляции учебного материала</a:t>
            </a:r>
            <a:endParaRPr lang="ru-RU" sz="32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" name="Google Shape;1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402" y="2295714"/>
            <a:ext cx="13906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5"/>
          <p:cNvSpPr txBox="1"/>
          <p:nvPr/>
        </p:nvSpPr>
        <p:spPr>
          <a:xfrm>
            <a:off x="1736033" y="2194560"/>
            <a:ext cx="383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Zoom.us </a:t>
            </a:r>
            <a:r>
              <a:rPr lang="ru-RU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проведения видеоконференций и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вебинаров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31" y="3866920"/>
            <a:ext cx="2051495" cy="4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9;p5"/>
          <p:cNvSpPr txBox="1"/>
          <p:nvPr/>
        </p:nvSpPr>
        <p:spPr>
          <a:xfrm>
            <a:off x="2431215" y="3803331"/>
            <a:ext cx="3357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Facebook Live 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трансляция видео с Facebook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30;p5" descr="Comment utiliser Periscope dans l'éducation ? | Edupronet"/>
          <p:cNvPicPr preferRelativeResize="0"/>
          <p:nvPr/>
        </p:nvPicPr>
        <p:blipFill rotWithShape="1">
          <a:blip r:embed="rId6">
            <a:alphaModFix/>
          </a:blip>
          <a:srcRect l="13711" t="29578" r="13499" b="31215"/>
          <a:stretch/>
        </p:blipFill>
        <p:spPr>
          <a:xfrm>
            <a:off x="255212" y="4634412"/>
            <a:ext cx="2074450" cy="43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1;p5"/>
          <p:cNvSpPr txBox="1"/>
          <p:nvPr/>
        </p:nvSpPr>
        <p:spPr>
          <a:xfrm>
            <a:off x="2468464" y="4594639"/>
            <a:ext cx="3282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Periscope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приложение для проведения прямых эфиров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32;p5" descr="Скайп не может отправить сообщения в Windows 10 | Сеть без проблем"/>
          <p:cNvPicPr preferRelativeResize="0"/>
          <p:nvPr/>
        </p:nvPicPr>
        <p:blipFill rotWithShape="1">
          <a:blip r:embed="rId8">
            <a:alphaModFix/>
          </a:blip>
          <a:srcRect l="16011" t="32222" r="16222" b="13955"/>
          <a:stretch/>
        </p:blipFill>
        <p:spPr>
          <a:xfrm>
            <a:off x="539389" y="5295730"/>
            <a:ext cx="1506094" cy="71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3;p5"/>
          <p:cNvSpPr txBox="1"/>
          <p:nvPr/>
        </p:nvSpPr>
        <p:spPr>
          <a:xfrm>
            <a:off x="2204126" y="5412222"/>
            <a:ext cx="347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Skype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проведения видеоконференций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4;p5"/>
          <p:cNvSpPr txBox="1"/>
          <p:nvPr/>
        </p:nvSpPr>
        <p:spPr>
          <a:xfrm>
            <a:off x="7554094" y="2057885"/>
            <a:ext cx="46579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Discord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приложение для организации голосовых и видеовстреч, чатов для обмена текстовыми сообщениями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35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3222" y="2399039"/>
            <a:ext cx="14382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6;p5"/>
          <p:cNvSpPr txBox="1"/>
          <p:nvPr/>
        </p:nvSpPr>
        <p:spPr>
          <a:xfrm>
            <a:off x="7490228" y="3123932"/>
            <a:ext cx="46579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Google Hangouts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для обмена сообщениями (чат), способ организации прямых видеотрансляций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37;p5"/>
          <p:cNvPicPr preferRelativeResize="0"/>
          <p:nvPr/>
        </p:nvPicPr>
        <p:blipFill rotWithShape="1">
          <a:blip r:embed="rId13">
            <a:alphaModFix/>
          </a:blip>
          <a:srcRect l="22436" t="13333" r="23045" b="33838"/>
          <a:stretch/>
        </p:blipFill>
        <p:spPr>
          <a:xfrm>
            <a:off x="5901697" y="3184131"/>
            <a:ext cx="1414843" cy="94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8;p5" descr="Партнеры | Вести образования"/>
          <p:cNvPicPr preferRelativeResize="0"/>
          <p:nvPr/>
        </p:nvPicPr>
        <p:blipFill rotWithShape="1">
          <a:blip r:embed="rId14">
            <a:alphaModFix/>
          </a:blip>
          <a:srcRect t="38148" b="40585"/>
          <a:stretch/>
        </p:blipFill>
        <p:spPr>
          <a:xfrm>
            <a:off x="5674620" y="4433561"/>
            <a:ext cx="2143125" cy="45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9;p5"/>
          <p:cNvSpPr txBox="1"/>
          <p:nvPr/>
        </p:nvSpPr>
        <p:spPr>
          <a:xfrm>
            <a:off x="7690162" y="4338282"/>
            <a:ext cx="45218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Яндекс.Учебник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предоставляет возможность проводить видеотрансляции.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40;p5"/>
          <p:cNvSpPr txBox="1"/>
          <p:nvPr/>
        </p:nvSpPr>
        <p:spPr>
          <a:xfrm>
            <a:off x="7690162" y="4984611"/>
            <a:ext cx="46579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Инфоурок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 помощью инструментов онлайн-школы учитель может проводить видеовстречи, консультации, создавать проверочные задания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141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674620" y="5389695"/>
            <a:ext cx="18954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42;p5"/>
          <p:cNvSpPr txBox="1"/>
          <p:nvPr/>
        </p:nvSpPr>
        <p:spPr>
          <a:xfrm>
            <a:off x="2045490" y="2959619"/>
            <a:ext cx="3357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sng">
                <a:hlinkClick r:id="rId18"/>
              </a:rPr>
              <a:t>Peregovorka.by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 для организации онлайн-встреч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43;p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55208" y="3041617"/>
            <a:ext cx="1816525" cy="62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6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9;p6"/>
          <p:cNvSpPr txBox="1">
            <a:spLocks noGrp="1"/>
          </p:cNvSpPr>
          <p:nvPr>
            <p:ph type="title"/>
          </p:nvPr>
        </p:nvSpPr>
        <p:spPr>
          <a:xfrm>
            <a:off x="3255740" y="868997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 dirty="0">
                <a:latin typeface="Arial Black"/>
                <a:ea typeface="Arial Black"/>
                <a:cs typeface="Arial Black"/>
                <a:sym typeface="Arial Black"/>
              </a:rPr>
              <a:t>Интернет-сервисы для создания интерактивного учебного контента</a:t>
            </a:r>
            <a:endParaRPr sz="32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" name="Google Shape;15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333" y="2394666"/>
            <a:ext cx="28194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2;p6"/>
          <p:cNvSpPr txBox="1"/>
          <p:nvPr/>
        </p:nvSpPr>
        <p:spPr>
          <a:xfrm>
            <a:off x="3014572" y="2194560"/>
            <a:ext cx="33896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Learningapps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сервис с базой интерактивных шаблонов для создания своих упражнений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869" y="3660876"/>
            <a:ext cx="1151383" cy="6158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4;p6"/>
          <p:cNvSpPr txBox="1"/>
          <p:nvPr/>
        </p:nvSpPr>
        <p:spPr>
          <a:xfrm>
            <a:off x="1736033" y="3467154"/>
            <a:ext cx="48023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H5P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предназначен для создания интерактивного контента: презентаций, видео, лент времени, интерактивных плакатов, опросов и игр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5;p6"/>
          <p:cNvSpPr txBox="1"/>
          <p:nvPr/>
        </p:nvSpPr>
        <p:spPr>
          <a:xfrm>
            <a:off x="2292674" y="4845656"/>
            <a:ext cx="36360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Edpuzle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инструмент для создания интерактивных видео через добавление в видео интерактивных заданий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56;p6" descr="PowerSchool Learning : Instructional (Tech) Resources : Formative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339" y="5159427"/>
            <a:ext cx="1821180" cy="45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7;p6" descr="Wizer.me - Interactive Digital Worksheets - Teacher's Tech Toolbox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8347" y="2352165"/>
            <a:ext cx="1828800" cy="50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58;p6"/>
          <p:cNvSpPr txBox="1"/>
          <p:nvPr/>
        </p:nvSpPr>
        <p:spPr>
          <a:xfrm>
            <a:off x="8501259" y="2113640"/>
            <a:ext cx="359397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Wizer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создания интерактивных рабочих листов c заданиями и упражнениями, в том числе и на основе видео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59;p6" descr="XMind ? - S.O.S. para Alumnos"/>
          <p:cNvPicPr preferRelativeResize="0"/>
          <p:nvPr/>
        </p:nvPicPr>
        <p:blipFill rotWithShape="1">
          <a:blip r:embed="rId10">
            <a:alphaModFix/>
          </a:blip>
          <a:srcRect l="6500" t="21512" r="7299" b="25187"/>
          <a:stretch/>
        </p:blipFill>
        <p:spPr>
          <a:xfrm>
            <a:off x="6465195" y="3658496"/>
            <a:ext cx="1975104" cy="68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60;p6"/>
          <p:cNvSpPr txBox="1"/>
          <p:nvPr/>
        </p:nvSpPr>
        <p:spPr>
          <a:xfrm>
            <a:off x="8548693" y="3678814"/>
            <a:ext cx="33442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Xmind 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составления «карт ума»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61;p6"/>
          <p:cNvSpPr/>
          <p:nvPr/>
        </p:nvSpPr>
        <p:spPr>
          <a:xfrm>
            <a:off x="8016780" y="4816734"/>
            <a:ext cx="40226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документах Google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учащиеся могут работать с заданиями в группе или индивидуально</a:t>
            </a:r>
            <a:endParaRPr/>
          </a:p>
        </p:txBody>
      </p:sp>
      <p:pic>
        <p:nvPicPr>
          <p:cNvPr id="16" name="Google Shape;162;p6" descr="Google Docs теперь позволяет настраивать границы полей для каждого ..."/>
          <p:cNvPicPr preferRelativeResize="0"/>
          <p:nvPr/>
        </p:nvPicPr>
        <p:blipFill rotWithShape="1">
          <a:blip r:embed="rId13">
            <a:alphaModFix/>
          </a:blip>
          <a:srcRect l="25842" t="-940" r="25275" b="4241"/>
          <a:stretch/>
        </p:blipFill>
        <p:spPr>
          <a:xfrm>
            <a:off x="6696843" y="4700584"/>
            <a:ext cx="999744" cy="108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9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8;p7"/>
          <p:cNvSpPr txBox="1">
            <a:spLocks noGrp="1"/>
          </p:cNvSpPr>
          <p:nvPr>
            <p:ph type="title"/>
          </p:nvPr>
        </p:nvSpPr>
        <p:spPr>
          <a:xfrm>
            <a:off x="2405733" y="1154327"/>
            <a:ext cx="10432351" cy="68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 dirty="0">
                <a:latin typeface="Arial Black"/>
                <a:ea typeface="Arial Black"/>
                <a:cs typeface="Arial Black"/>
                <a:sym typeface="Arial Black"/>
              </a:rPr>
              <a:t>Интернет-сервисы для организации обратной связи</a:t>
            </a:r>
            <a:endParaRPr sz="32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" name="Google Shape;170;p7" descr="Classtime — эффективный инструмент для онлайн обучения — Дидактор"/>
          <p:cNvPicPr preferRelativeResize="0"/>
          <p:nvPr/>
        </p:nvPicPr>
        <p:blipFill rotWithShape="1">
          <a:blip r:embed="rId2">
            <a:alphaModFix/>
          </a:blip>
          <a:srcRect l="17250" t="4875" r="16250" b="9124"/>
          <a:stretch/>
        </p:blipFill>
        <p:spPr>
          <a:xfrm>
            <a:off x="495525" y="2304827"/>
            <a:ext cx="1470695" cy="9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1;p7"/>
          <p:cNvSpPr/>
          <p:nvPr/>
        </p:nvSpPr>
        <p:spPr>
          <a:xfrm>
            <a:off x="2094961" y="1921830"/>
            <a:ext cx="435873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Сlasstime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платформа для создания интерактивных учебных приложений, позволяющая анализировать образовательный процесс и реализовывать индивидуальный подход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72;p7" descr="Kahoot! и DragonBox будут совместно создавать увлекательный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22" y="3834418"/>
            <a:ext cx="1515627" cy="793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3;p7"/>
          <p:cNvSpPr/>
          <p:nvPr/>
        </p:nvSpPr>
        <p:spPr>
          <a:xfrm>
            <a:off x="2094962" y="3492323"/>
            <a:ext cx="4096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kahoot.com</a:t>
            </a:r>
            <a:r>
              <a:rPr lang="ru-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для создания викторин, дидактических игр, тестов и опросов. Ученики могут отвечать на вопросы, используя любое устройство, имеющее доступ к Интернету </a:t>
            </a:r>
            <a:endParaRPr/>
          </a:p>
        </p:txBody>
      </p:sp>
      <p:pic>
        <p:nvPicPr>
          <p:cNvPr id="9" name="Google Shape;174;p7" descr="Formative — уникальный инструмент формирующего оценивания — Дидактор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55" y="5134072"/>
            <a:ext cx="977646" cy="97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5;p7"/>
          <p:cNvSpPr/>
          <p:nvPr/>
        </p:nvSpPr>
        <p:spPr>
          <a:xfrm>
            <a:off x="1966220" y="5103576"/>
            <a:ext cx="42725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Formative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инструмент формирующего оценивания, который позволяет в режиме реального времени отслеживать учебную деятельность учащихся.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76;p7" descr="Информационные технологии с Анной Самариной: Перевод активностей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007" y="2005936"/>
            <a:ext cx="1309116" cy="130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7;p7"/>
          <p:cNvSpPr/>
          <p:nvPr/>
        </p:nvSpPr>
        <p:spPr>
          <a:xfrm>
            <a:off x="8111716" y="1783331"/>
            <a:ext cx="38160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Teacher.Desmos</a:t>
            </a:r>
            <a:r>
              <a:rPr lang="ru-RU" sz="1800" b="1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учителей математики. Содержит все группы цифровых инструментов (создание учебного материала, мониторинг, самопроверка, обратная связь).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8;p7"/>
          <p:cNvSpPr/>
          <p:nvPr/>
        </p:nvSpPr>
        <p:spPr>
          <a:xfrm>
            <a:off x="8414193" y="4230987"/>
            <a:ext cx="34686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Google-таблицы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инструмент для создания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Таблицы продвижения»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которая стимулирует обучающихся к выполнению заданий. </a:t>
            </a:r>
            <a:endParaRPr/>
          </a:p>
        </p:txBody>
      </p:sp>
      <p:pic>
        <p:nvPicPr>
          <p:cNvPr id="14" name="Google Shape;179;p7" descr="Создать таблицу в Google Docs (Sheets) через PHP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53699" y="4730960"/>
            <a:ext cx="1868503" cy="83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p8"/>
          <p:cNvSpPr/>
          <p:nvPr/>
        </p:nvSpPr>
        <p:spPr>
          <a:xfrm>
            <a:off x="1925521" y="2426664"/>
            <a:ext cx="456690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Google диск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данных компании Google Inc. Обладает несколькими уровнями доступа к материалам (посмотреть, комментировать, редактировать). Позволяет работать с  документами MS Office. Бесплатно пользователю предоставляется 15 Гб.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88;p8" descr="Google перезапускает сервис Google Drive - : деловой новостной ..."/>
          <p:cNvPicPr preferRelativeResize="0"/>
          <p:nvPr/>
        </p:nvPicPr>
        <p:blipFill rotWithShape="1">
          <a:blip r:embed="rId3">
            <a:alphaModFix/>
          </a:blip>
          <a:srcRect l="28430" t="13823" r="27006" b="17155"/>
          <a:stretch/>
        </p:blipFill>
        <p:spPr>
          <a:xfrm>
            <a:off x="630892" y="2859565"/>
            <a:ext cx="1128751" cy="116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9;p8" descr="Облако Mail.ru | LA.BY"/>
          <p:cNvPicPr preferRelativeResize="0"/>
          <p:nvPr/>
        </p:nvPicPr>
        <p:blipFill rotWithShape="1">
          <a:blip r:embed="rId4">
            <a:alphaModFix/>
          </a:blip>
          <a:srcRect l="20000" t="40898" r="12749" b="38003"/>
          <a:stretch/>
        </p:blipFill>
        <p:spPr>
          <a:xfrm>
            <a:off x="285960" y="5486221"/>
            <a:ext cx="2011680" cy="4203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0;p8"/>
          <p:cNvSpPr/>
          <p:nvPr/>
        </p:nvSpPr>
        <p:spPr>
          <a:xfrm>
            <a:off x="2423561" y="4919729"/>
            <a:ext cx="38231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cloud.mail.ru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данных компании Mail.Ru Group. Позволяет работать с  документами MS Office. 8 ГБ предоставляется бесплатно.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1;p8"/>
          <p:cNvSpPr/>
          <p:nvPr/>
        </p:nvSpPr>
        <p:spPr>
          <a:xfrm>
            <a:off x="8544667" y="2268626"/>
            <a:ext cx="36473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Яндекс.Диск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бесплатный облачный сервис. Позволяет работать с  документами MS Office.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ГБ предоставляется бесплатно.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92;p8" descr="Аналог Google Photo теперь есть и на &quot;Яндекс.Диске&quot; для Android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4532" y="2632354"/>
            <a:ext cx="1788033" cy="11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3;p8"/>
          <p:cNvSpPr/>
          <p:nvPr/>
        </p:nvSpPr>
        <p:spPr>
          <a:xfrm>
            <a:off x="8412565" y="4883227"/>
            <a:ext cx="36473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Microsoft OneDrive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компании Microsoft Corp. Всем новым пользователям бесплатно предоставляется 5 Гб.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4;p8" descr="Microsoft OneDrive - облачное хранилище [2019] Скачать⬇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50452" y="4691129"/>
            <a:ext cx="1536192" cy="1536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5;p8"/>
          <p:cNvSpPr txBox="1">
            <a:spLocks noGrp="1"/>
          </p:cNvSpPr>
          <p:nvPr>
            <p:ph type="title"/>
          </p:nvPr>
        </p:nvSpPr>
        <p:spPr>
          <a:xfrm>
            <a:off x="1925521" y="1167469"/>
            <a:ext cx="10432351" cy="68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Arial Black"/>
              <a:buNone/>
            </a:pPr>
            <a:r>
              <a:rPr lang="ru-RU" sz="2430" dirty="0">
                <a:latin typeface="Arial Black"/>
                <a:ea typeface="Arial Black"/>
                <a:cs typeface="Arial Black"/>
                <a:sym typeface="Arial Black"/>
              </a:rPr>
              <a:t>Интернет-сервисы для хранения учебного материала</a:t>
            </a:r>
            <a:endParaRPr sz="288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719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9"/>
          <p:cNvSpPr txBox="1">
            <a:spLocks noGrp="1"/>
          </p:cNvSpPr>
          <p:nvPr>
            <p:ph type="title"/>
          </p:nvPr>
        </p:nvSpPr>
        <p:spPr>
          <a:xfrm>
            <a:off x="3976018" y="237028"/>
            <a:ext cx="7833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000" dirty="0">
                <a:latin typeface="Arial Black"/>
                <a:ea typeface="Arial Black"/>
                <a:cs typeface="Arial Black"/>
                <a:sym typeface="Arial Black"/>
              </a:rPr>
              <a:t>Методическая помощь учителю в освоении рекомендуемых интернет-сервисов:</a:t>
            </a:r>
            <a:endParaRPr sz="24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Google Shape;201;p9"/>
          <p:cNvSpPr/>
          <p:nvPr/>
        </p:nvSpPr>
        <p:spPr>
          <a:xfrm>
            <a:off x="444855" y="2293382"/>
            <a:ext cx="1343025" cy="4000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adu.by </a:t>
            </a:r>
            <a:endParaRPr/>
          </a:p>
        </p:txBody>
      </p:sp>
      <p:sp>
        <p:nvSpPr>
          <p:cNvPr id="6" name="Google Shape;202;p9"/>
          <p:cNvSpPr/>
          <p:nvPr/>
        </p:nvSpPr>
        <p:spPr>
          <a:xfrm>
            <a:off x="2197455" y="1921906"/>
            <a:ext cx="2369344" cy="11430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Электронное обучение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(e-vedy.adu.by</a:t>
            </a: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7" name="Google Shape;203;p9"/>
          <p:cNvSpPr/>
          <p:nvPr/>
        </p:nvSpPr>
        <p:spPr>
          <a:xfrm>
            <a:off x="4962086" y="1960007"/>
            <a:ext cx="2462212" cy="1066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Дистанционный всеобуч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(e-asveta.adu.by)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204;p9"/>
          <p:cNvCxnSpPr>
            <a:stCxn id="5" idx="3"/>
            <a:endCxn id="6" idx="1"/>
          </p:cNvCxnSpPr>
          <p:nvPr/>
        </p:nvCxnSpPr>
        <p:spPr>
          <a:xfrm>
            <a:off x="1787880" y="2493407"/>
            <a:ext cx="409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205;p9"/>
          <p:cNvCxnSpPr>
            <a:stCxn id="6" idx="3"/>
            <a:endCxn id="7" idx="1"/>
          </p:cNvCxnSpPr>
          <p:nvPr/>
        </p:nvCxnSpPr>
        <p:spPr>
          <a:xfrm>
            <a:off x="4566799" y="2493406"/>
            <a:ext cx="395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" name="Google Shape;206;p9"/>
          <p:cNvSpPr/>
          <p:nvPr/>
        </p:nvSpPr>
        <p:spPr>
          <a:xfrm>
            <a:off x="4962086" y="3242707"/>
            <a:ext cx="2462212" cy="73342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Веб-сервисы для педагога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207;p9"/>
          <p:cNvCxnSpPr>
            <a:stCxn id="7" idx="2"/>
            <a:endCxn id="10" idx="0"/>
          </p:cNvCxnSpPr>
          <p:nvPr/>
        </p:nvCxnSpPr>
        <p:spPr>
          <a:xfrm>
            <a:off x="6193192" y="3026807"/>
            <a:ext cx="0" cy="216000"/>
          </a:xfrm>
          <a:prstGeom prst="straightConnector1">
            <a:avLst/>
          </a:prstGeom>
          <a:noFill/>
          <a:ln w="28575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" name="Google Shape;208;p9"/>
          <p:cNvSpPr/>
          <p:nvPr/>
        </p:nvSpPr>
        <p:spPr>
          <a:xfrm>
            <a:off x="391277" y="3868245"/>
            <a:ext cx="3457575" cy="408623"/>
          </a:xfrm>
          <a:prstGeom prst="roundRect">
            <a:avLst>
              <a:gd name="adj" fmla="val 16667"/>
            </a:avLst>
          </a:prstGeom>
          <a:solidFill>
            <a:srgbClr val="FCEEE4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Сервисы Google в образовании</a:t>
            </a:r>
            <a:endParaRPr/>
          </a:p>
        </p:txBody>
      </p:sp>
      <p:sp>
        <p:nvSpPr>
          <p:cNvPr id="13" name="Google Shape;209;p9"/>
          <p:cNvSpPr/>
          <p:nvPr/>
        </p:nvSpPr>
        <p:spPr>
          <a:xfrm>
            <a:off x="247211" y="4466659"/>
            <a:ext cx="3900487" cy="408623"/>
          </a:xfrm>
          <a:prstGeom prst="roundRect">
            <a:avLst>
              <a:gd name="adj" fmla="val 16667"/>
            </a:avLst>
          </a:prstGeom>
          <a:solidFill>
            <a:srgbClr val="FCEEE4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Средства визуализации информации</a:t>
            </a:r>
            <a:endParaRPr/>
          </a:p>
        </p:txBody>
      </p:sp>
      <p:cxnSp>
        <p:nvCxnSpPr>
          <p:cNvPr id="14" name="Google Shape;210;p9"/>
          <p:cNvCxnSpPr>
            <a:stCxn id="10" idx="2"/>
            <a:endCxn id="12" idx="3"/>
          </p:cNvCxnSpPr>
          <p:nvPr/>
        </p:nvCxnSpPr>
        <p:spPr>
          <a:xfrm flipH="1">
            <a:off x="3848992" y="3976132"/>
            <a:ext cx="2344200" cy="963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211;p9"/>
          <p:cNvCxnSpPr>
            <a:stCxn id="10" idx="2"/>
            <a:endCxn id="13" idx="3"/>
          </p:cNvCxnSpPr>
          <p:nvPr/>
        </p:nvCxnSpPr>
        <p:spPr>
          <a:xfrm flipH="1">
            <a:off x="4147792" y="3976132"/>
            <a:ext cx="2045400" cy="6948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212;p9"/>
          <p:cNvCxnSpPr>
            <a:stCxn id="10" idx="2"/>
            <a:endCxn id="24" idx="3"/>
          </p:cNvCxnSpPr>
          <p:nvPr/>
        </p:nvCxnSpPr>
        <p:spPr>
          <a:xfrm flipH="1">
            <a:off x="3244792" y="3976132"/>
            <a:ext cx="2948400" cy="15825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216;p9"/>
          <p:cNvCxnSpPr>
            <a:stCxn id="10" idx="2"/>
            <a:endCxn id="21" idx="0"/>
          </p:cNvCxnSpPr>
          <p:nvPr/>
        </p:nvCxnSpPr>
        <p:spPr>
          <a:xfrm flipH="1">
            <a:off x="5786092" y="3976132"/>
            <a:ext cx="407100" cy="16755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9" name="Google Shape;2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2442" y="1229371"/>
            <a:ext cx="4116212" cy="2457206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0" name="Google Shape;219;p9"/>
          <p:cNvGrpSpPr/>
          <p:nvPr/>
        </p:nvGrpSpPr>
        <p:grpSpPr>
          <a:xfrm>
            <a:off x="3741695" y="5651705"/>
            <a:ext cx="6096000" cy="1016997"/>
            <a:chOff x="4667250" y="5477056"/>
            <a:chExt cx="6096000" cy="1016997"/>
          </a:xfrm>
        </p:grpSpPr>
        <p:sp>
          <p:nvSpPr>
            <p:cNvPr id="21" name="Google Shape;217;p9"/>
            <p:cNvSpPr/>
            <p:nvPr/>
          </p:nvSpPr>
          <p:spPr>
            <a:xfrm>
              <a:off x="4761310" y="5477056"/>
              <a:ext cx="3900487" cy="408623"/>
            </a:xfrm>
            <a:prstGeom prst="roundRect">
              <a:avLst>
                <a:gd name="adj" fmla="val 16667"/>
              </a:avLst>
            </a:prstGeom>
            <a:solidFill>
              <a:srgbClr val="FCEEE4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Средства для организации обучения</a:t>
              </a:r>
              <a:endParaRPr/>
            </a:p>
          </p:txBody>
        </p:sp>
        <p:sp>
          <p:nvSpPr>
            <p:cNvPr id="22" name="Google Shape;220;p9"/>
            <p:cNvSpPr/>
            <p:nvPr/>
          </p:nvSpPr>
          <p:spPr>
            <a:xfrm>
              <a:off x="4667250" y="5909278"/>
              <a:ext cx="6096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Интернет-сервисы для видеотрансляции учебного материала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Интернет-сервисы для организации обратной связи</a:t>
              </a:r>
              <a:endParaRPr/>
            </a:p>
          </p:txBody>
        </p:sp>
      </p:grpSp>
      <p:grpSp>
        <p:nvGrpSpPr>
          <p:cNvPr id="23" name="Google Shape;221;p9"/>
          <p:cNvGrpSpPr/>
          <p:nvPr/>
        </p:nvGrpSpPr>
        <p:grpSpPr>
          <a:xfrm>
            <a:off x="425318" y="5200951"/>
            <a:ext cx="3206840" cy="1055550"/>
            <a:chOff x="1134921" y="5017705"/>
            <a:chExt cx="3206840" cy="1055550"/>
          </a:xfrm>
        </p:grpSpPr>
        <p:sp>
          <p:nvSpPr>
            <p:cNvPr id="24" name="Google Shape;213;p9"/>
            <p:cNvSpPr/>
            <p:nvPr/>
          </p:nvSpPr>
          <p:spPr>
            <a:xfrm>
              <a:off x="1134921" y="5017705"/>
              <a:ext cx="2819400" cy="715089"/>
            </a:xfrm>
            <a:prstGeom prst="roundRect">
              <a:avLst>
                <a:gd name="adj" fmla="val 16667"/>
              </a:avLst>
            </a:prstGeom>
            <a:solidFill>
              <a:srgbClr val="FCEEE4"/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Сервисы для хранения и публикации материалов</a:t>
              </a:r>
              <a:endParaRPr/>
            </a:p>
          </p:txBody>
        </p:sp>
        <p:sp>
          <p:nvSpPr>
            <p:cNvPr id="25" name="Google Shape;222;p9"/>
            <p:cNvSpPr/>
            <p:nvPr/>
          </p:nvSpPr>
          <p:spPr>
            <a:xfrm>
              <a:off x="1134921" y="5734701"/>
              <a:ext cx="32068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25;p9"/>
          <p:cNvSpPr/>
          <p:nvPr/>
        </p:nvSpPr>
        <p:spPr>
          <a:xfrm>
            <a:off x="8407655" y="3788548"/>
            <a:ext cx="3096473" cy="408623"/>
          </a:xfrm>
          <a:prstGeom prst="roundRect">
            <a:avLst>
              <a:gd name="adj" fmla="val 16667"/>
            </a:avLst>
          </a:prstGeom>
          <a:solidFill>
            <a:srgbClr val="FFA3A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опыта работы педагогов</a:t>
            </a:r>
            <a:endParaRPr/>
          </a:p>
        </p:txBody>
      </p:sp>
      <p:cxnSp>
        <p:nvCxnSpPr>
          <p:cNvPr id="27" name="Google Shape;226;p9"/>
          <p:cNvCxnSpPr>
            <a:stCxn id="10" idx="2"/>
            <a:endCxn id="26" idx="1"/>
          </p:cNvCxnSpPr>
          <p:nvPr/>
        </p:nvCxnSpPr>
        <p:spPr>
          <a:xfrm>
            <a:off x="6193192" y="3976132"/>
            <a:ext cx="2214600" cy="16800"/>
          </a:xfrm>
          <a:prstGeom prst="straightConnector1">
            <a:avLst/>
          </a:prstGeom>
          <a:noFill/>
          <a:ln w="19050" cap="flat" cmpd="sng">
            <a:solidFill>
              <a:srgbClr val="833C0B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118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2;p10"/>
          <p:cNvSpPr txBox="1">
            <a:spLocks noGrp="1"/>
          </p:cNvSpPr>
          <p:nvPr>
            <p:ph type="title"/>
          </p:nvPr>
        </p:nvSpPr>
        <p:spPr>
          <a:xfrm>
            <a:off x="4856935" y="454215"/>
            <a:ext cx="9925049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 dirty="0">
                <a:latin typeface="Arial Black"/>
                <a:ea typeface="Arial Black"/>
                <a:cs typeface="Arial Black"/>
                <a:sym typeface="Arial Black"/>
              </a:rPr>
              <a:t>Дополнительные ресурсы для самообразования  педагогов</a:t>
            </a:r>
            <a:endParaRPr dirty="0"/>
          </a:p>
        </p:txBody>
      </p:sp>
      <p:sp>
        <p:nvSpPr>
          <p:cNvPr id="5" name="Google Shape;233;p10"/>
          <p:cNvSpPr/>
          <p:nvPr/>
        </p:nvSpPr>
        <p:spPr>
          <a:xfrm>
            <a:off x="2391060" y="1476764"/>
            <a:ext cx="95863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school.yandex.ru – Ресурсы для дистанционного обучения учителей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Онлайн-курс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начать преподавать дистанционно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4;p10"/>
          <p:cNvSpPr/>
          <p:nvPr/>
        </p:nvSpPr>
        <p:spPr>
          <a:xfrm>
            <a:off x="2391060" y="2341064"/>
            <a:ext cx="9391269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study-home.online/#modules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обучение: организация процесса и использование бесплатных приложений, курсов, видеолекций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5;p10"/>
          <p:cNvSpPr/>
          <p:nvPr/>
        </p:nvSpPr>
        <p:spPr>
          <a:xfrm>
            <a:off x="2391060" y="3429000"/>
            <a:ext cx="7538085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teach4.by/distance_learning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3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5286" y="2341064"/>
            <a:ext cx="841629" cy="83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3473" y="3400774"/>
            <a:ext cx="972406" cy="7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8;p10"/>
          <p:cNvSpPr/>
          <p:nvPr/>
        </p:nvSpPr>
        <p:spPr>
          <a:xfrm>
            <a:off x="2582942" y="4394969"/>
            <a:ext cx="40870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marinakurvits.com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Мастерская Марины Курвитс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239;p10"/>
          <p:cNvGrpSpPr/>
          <p:nvPr/>
        </p:nvGrpSpPr>
        <p:grpSpPr>
          <a:xfrm>
            <a:off x="210312" y="4394969"/>
            <a:ext cx="2327052" cy="750061"/>
            <a:chOff x="412574" y="4500311"/>
            <a:chExt cx="2327052" cy="750061"/>
          </a:xfrm>
        </p:grpSpPr>
        <p:pic>
          <p:nvPicPr>
            <p:cNvPr id="12" name="Google Shape;240;p10"/>
            <p:cNvPicPr preferRelativeResize="0"/>
            <p:nvPr/>
          </p:nvPicPr>
          <p:blipFill rotWithShape="1">
            <a:blip r:embed="rId8">
              <a:alphaModFix/>
            </a:blip>
            <a:srcRect r="60196"/>
            <a:stretch/>
          </p:blipFill>
          <p:spPr>
            <a:xfrm>
              <a:off x="458152" y="4500311"/>
              <a:ext cx="1538763" cy="394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41;p10"/>
            <p:cNvPicPr preferRelativeResize="0"/>
            <p:nvPr/>
          </p:nvPicPr>
          <p:blipFill rotWithShape="1">
            <a:blip r:embed="rId8">
              <a:alphaModFix/>
            </a:blip>
            <a:srcRect l="39805"/>
            <a:stretch/>
          </p:blipFill>
          <p:spPr>
            <a:xfrm>
              <a:off x="412574" y="4856243"/>
              <a:ext cx="2327052" cy="394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242;p10"/>
          <p:cNvSpPr/>
          <p:nvPr/>
        </p:nvSpPr>
        <p:spPr>
          <a:xfrm>
            <a:off x="2734871" y="5283994"/>
            <a:ext cx="2015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didaktor.ru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lang="ru-RU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Дидактор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243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0312" y="5322765"/>
            <a:ext cx="20955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4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511" y="1378270"/>
            <a:ext cx="972406" cy="81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69</TotalTime>
  <Words>744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След самолета</vt:lpstr>
      <vt:lpstr> Применение образовательных онлайн-сервисов и онлайн платформ при дистанционном обучении</vt:lpstr>
      <vt:lpstr>Использование возможностей образовательных платформ  «Знай бай» или SCHOOLS.BY </vt:lpstr>
      <vt:lpstr>Использование возможностей Единого информационно-образовательного ресурса   </vt:lpstr>
      <vt:lpstr>Презентация PowerPoint</vt:lpstr>
      <vt:lpstr>Интернет-сервисы для создания интерактивного учебного контента</vt:lpstr>
      <vt:lpstr>Интернет-сервисы для организации обратной связи</vt:lpstr>
      <vt:lpstr>Интернет-сервисы для хранения учебного материала</vt:lpstr>
      <vt:lpstr>Методическая помощь учителю в освоении рекомендуемых интернет-сервисов:</vt:lpstr>
      <vt:lpstr>Дополнительные ресурсы для самообразования  педагогов</vt:lpstr>
      <vt:lpstr>Из опыта работы педагогов Республики Беларусь</vt:lpstr>
      <vt:lpstr> Применение образовательных онлайн-сервисов и онлайн платформ при дистанционном обучении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Применение образовательных онлайн-сервисов и онлайн платформ при дистанционном обучении</dc:title>
  <dc:creator>Admin</dc:creator>
  <cp:lastModifiedBy>Admin</cp:lastModifiedBy>
  <cp:revision>7</cp:revision>
  <dcterms:created xsi:type="dcterms:W3CDTF">2021-04-01T07:30:32Z</dcterms:created>
  <dcterms:modified xsi:type="dcterms:W3CDTF">2021-04-02T05:30:03Z</dcterms:modified>
</cp:coreProperties>
</file>